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4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18"/>
  </p:notesMasterIdLst>
  <p:sldIdLst>
    <p:sldId id="299" r:id="rId6"/>
    <p:sldId id="300" r:id="rId7"/>
    <p:sldId id="301" r:id="rId8"/>
    <p:sldId id="304" r:id="rId9"/>
    <p:sldId id="305" r:id="rId10"/>
    <p:sldId id="306" r:id="rId11"/>
    <p:sldId id="302" r:id="rId12"/>
    <p:sldId id="303" r:id="rId13"/>
    <p:sldId id="307" r:id="rId14"/>
    <p:sldId id="308" r:id="rId15"/>
    <p:sldId id="309" r:id="rId16"/>
    <p:sldId id="310" r:id="rId17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>
      <p:cViewPr varScale="1">
        <p:scale>
          <a:sx n="84" d="100"/>
          <a:sy n="84" d="100"/>
        </p:scale>
        <p:origin x="-112" y="-688"/>
      </p:cViewPr>
      <p:guideLst>
        <p:guide orient="horz" pos="3070"/>
        <p:guide pos="545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10/23/14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24692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theme" Target="../theme/theme2.xml"/><Relationship Id="rId9" Type="http://schemas.openxmlformats.org/officeDocument/2006/relationships/image" Target="../media/image4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13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5" Type="http://schemas.openxmlformats.org/officeDocument/2006/relationships/slideLayout" Target="../slideLayouts/slideLayout31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6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auth.brightcove.com/v3/client_credentials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files.brightcove.com/oauth-exercises.zip" TargetMode="External"/><Relationship Id="rId3" Type="http://schemas.openxmlformats.org/officeDocument/2006/relationships/hyperlink" Target="http://cygwin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Working with OAuth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Robert Crooks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270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Your BC_TOKEN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Login to </a:t>
            </a:r>
            <a:r>
              <a:rPr lang="en-US" dirty="0" err="1" smtClean="0"/>
              <a:t>Brightcove</a:t>
            </a:r>
            <a:r>
              <a:rPr lang="en-US" dirty="0" smtClean="0"/>
              <a:t> Studio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Open the Developer Console in your browser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Paste the following lines of JavaScript at the console prompt and press Return (this code is in </a:t>
            </a:r>
            <a:r>
              <a:rPr lang="en-US" dirty="0" err="1" smtClean="0"/>
              <a:t>JavaScript.js</a:t>
            </a:r>
            <a:r>
              <a:rPr lang="en-US" dirty="0" smtClean="0"/>
              <a:t>):</a:t>
            </a:r>
          </a:p>
          <a:p>
            <a:pPr marL="908050" lvl="4" indent="0">
              <a:buNone/>
            </a:pPr>
            <a:r>
              <a:rPr lang="en-US" sz="3200" dirty="0" err="1"/>
              <a:t>var</a:t>
            </a:r>
            <a:r>
              <a:rPr lang="en-US" sz="3200" dirty="0"/>
              <a:t> </a:t>
            </a:r>
            <a:r>
              <a:rPr lang="en-US" sz="3200" dirty="0" err="1"/>
              <a:t>cookiesArray</a:t>
            </a:r>
            <a:r>
              <a:rPr lang="en-US" sz="3200" dirty="0"/>
              <a:t> = </a:t>
            </a:r>
            <a:r>
              <a:rPr lang="en-US" sz="3200" dirty="0" err="1"/>
              <a:t>document.cookie.split</a:t>
            </a:r>
            <a:r>
              <a:rPr lang="en-US" sz="3200" dirty="0"/>
              <a:t>(";"), </a:t>
            </a:r>
            <a:r>
              <a:rPr lang="en-US" sz="3200" dirty="0" err="1"/>
              <a:t>cookiesObj</a:t>
            </a:r>
            <a:r>
              <a:rPr lang="en-US" sz="3200" dirty="0"/>
              <a:t> = {}, </a:t>
            </a:r>
            <a:r>
              <a:rPr lang="en-US" sz="3200" dirty="0" err="1"/>
              <a:t>i</a:t>
            </a:r>
            <a:r>
              <a:rPr lang="en-US" sz="3200" dirty="0"/>
              <a:t>, </a:t>
            </a:r>
            <a:r>
              <a:rPr lang="en-US" sz="3200" dirty="0" err="1"/>
              <a:t>tmpArray</a:t>
            </a:r>
            <a:r>
              <a:rPr lang="en-US" sz="3200" dirty="0"/>
              <a:t> = []</a:t>
            </a:r>
            <a:r>
              <a:rPr lang="en-US" sz="3200" i="1" dirty="0"/>
              <a:t>;</a:t>
            </a:r>
            <a:endParaRPr lang="en-US" sz="3200" dirty="0"/>
          </a:p>
          <a:p>
            <a:pPr marL="908050" lvl="4" indent="0">
              <a:buNone/>
            </a:pPr>
            <a:r>
              <a:rPr lang="en-US" sz="3200" dirty="0"/>
              <a:t>for (</a:t>
            </a:r>
            <a:r>
              <a:rPr lang="en-US" sz="3200" dirty="0" err="1"/>
              <a:t>i</a:t>
            </a:r>
            <a:r>
              <a:rPr lang="en-US" sz="3200" dirty="0"/>
              <a:t> = 0</a:t>
            </a:r>
            <a:r>
              <a:rPr lang="en-US" sz="3200" i="1" dirty="0"/>
              <a:t>; </a:t>
            </a:r>
            <a:r>
              <a:rPr lang="en-US" sz="3200" i="1" dirty="0" err="1"/>
              <a:t>i</a:t>
            </a:r>
            <a:r>
              <a:rPr lang="en-US" sz="3200" i="1" dirty="0"/>
              <a:t> &lt; </a:t>
            </a:r>
            <a:r>
              <a:rPr lang="en-US" sz="3200" i="1" dirty="0" err="1"/>
              <a:t>cookiesArray.length</a:t>
            </a:r>
            <a:r>
              <a:rPr lang="en-US" sz="3200" i="1" dirty="0"/>
              <a:t>; </a:t>
            </a:r>
            <a:r>
              <a:rPr lang="en-US" sz="3200" i="1" dirty="0" err="1"/>
              <a:t>i</a:t>
            </a:r>
            <a:r>
              <a:rPr lang="en-US" sz="3200" i="1" dirty="0"/>
              <a:t>++) {</a:t>
            </a:r>
            <a:endParaRPr lang="en-US" sz="3200" dirty="0"/>
          </a:p>
          <a:p>
            <a:pPr marL="908050" lvl="4" indent="0">
              <a:buNone/>
            </a:pPr>
            <a:r>
              <a:rPr lang="en-US" sz="3200" dirty="0"/>
              <a:t>    </a:t>
            </a:r>
            <a:r>
              <a:rPr lang="en-US" sz="3200" dirty="0" err="1"/>
              <a:t>tmpArray</a:t>
            </a:r>
            <a:r>
              <a:rPr lang="en-US" sz="3200" dirty="0"/>
              <a:t> = </a:t>
            </a:r>
            <a:r>
              <a:rPr lang="en-US" sz="3200" dirty="0" err="1"/>
              <a:t>cookiesArray</a:t>
            </a:r>
            <a:r>
              <a:rPr lang="en-US" sz="3200" dirty="0"/>
              <a:t>[</a:t>
            </a:r>
            <a:r>
              <a:rPr lang="en-US" sz="3200" dirty="0" err="1"/>
              <a:t>i</a:t>
            </a:r>
            <a:r>
              <a:rPr lang="en-US" sz="3200" dirty="0"/>
              <a:t>].split("=")</a:t>
            </a:r>
            <a:r>
              <a:rPr lang="en-US" sz="3200" i="1" dirty="0"/>
              <a:t>;</a:t>
            </a:r>
            <a:endParaRPr lang="en-US" sz="3200" dirty="0"/>
          </a:p>
          <a:p>
            <a:pPr marL="908050" lvl="4" indent="0">
              <a:buNone/>
            </a:pPr>
            <a:r>
              <a:rPr lang="en-US" sz="3200" dirty="0"/>
              <a:t>    </a:t>
            </a:r>
            <a:r>
              <a:rPr lang="en-US" sz="3200" dirty="0" err="1"/>
              <a:t>cookiesObj</a:t>
            </a:r>
            <a:r>
              <a:rPr lang="en-US" sz="3200" dirty="0"/>
              <a:t>[</a:t>
            </a:r>
            <a:r>
              <a:rPr lang="en-US" sz="3200" dirty="0" err="1"/>
              <a:t>tmpArray</a:t>
            </a:r>
            <a:r>
              <a:rPr lang="en-US" sz="3200" dirty="0"/>
              <a:t>[0].replace(/\s/g, "")] = </a:t>
            </a:r>
            <a:r>
              <a:rPr lang="en-US" sz="3200" dirty="0" err="1"/>
              <a:t>tmpArray</a:t>
            </a:r>
            <a:r>
              <a:rPr lang="en-US" sz="3200" dirty="0"/>
              <a:t>[1]</a:t>
            </a:r>
            <a:r>
              <a:rPr lang="en-US" sz="3200" i="1" dirty="0"/>
              <a:t>;</a:t>
            </a:r>
            <a:endParaRPr lang="en-US" sz="3200" dirty="0"/>
          </a:p>
          <a:p>
            <a:pPr marL="908050" lvl="4" indent="0">
              <a:buNone/>
            </a:pPr>
            <a:r>
              <a:rPr lang="en-US" sz="3200" dirty="0"/>
              <a:t>}</a:t>
            </a:r>
          </a:p>
          <a:p>
            <a:pPr marL="908050" lvl="4" indent="0">
              <a:buNone/>
            </a:pPr>
            <a:r>
              <a:rPr lang="en-US" sz="3200" dirty="0" err="1"/>
              <a:t>window.prompt</a:t>
            </a:r>
            <a:r>
              <a:rPr lang="en-US" sz="3200" dirty="0"/>
              <a:t>("BC_TOKEN:", </a:t>
            </a:r>
            <a:r>
              <a:rPr lang="en-US" sz="3200" dirty="0" err="1"/>
              <a:t>cookiesObj.BC_TOKEN</a:t>
            </a:r>
            <a:r>
              <a:rPr lang="en-US" sz="3200" dirty="0"/>
              <a:t>)</a:t>
            </a:r>
            <a:r>
              <a:rPr lang="en-US" sz="3200" i="1" dirty="0"/>
              <a:t>;</a:t>
            </a:r>
            <a:endParaRPr lang="en-US" dirty="0"/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You should see your BC_TOKEN cookie appear in a popup dialog; copy and save it for the next step.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10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19499"/>
      </p:ext>
    </p:extLst>
  </p:cSld>
  <p:clrMapOvr>
    <a:masterClrMapping/>
  </p:clrMapOvr>
  <p:transition xmlns:p14="http://schemas.microsoft.com/office/powerpoint/2010/main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Your Access Credentials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Go to a command line and paste in the following CURL command (the code is in </a:t>
            </a:r>
            <a:r>
              <a:rPr lang="en-US" dirty="0" err="1" smtClean="0"/>
              <a:t>curl.txt</a:t>
            </a:r>
            <a:r>
              <a:rPr lang="en-US" dirty="0" smtClean="0"/>
              <a:t>):</a:t>
            </a:r>
          </a:p>
          <a:p>
            <a:pPr marL="742950" indent="-742950">
              <a:buFont typeface="+mj-lt"/>
              <a:buAutoNum type="arabicPeriod"/>
            </a:pPr>
            <a:endParaRPr lang="en-US" dirty="0" smtClean="0"/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curl \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--include \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--header "Authorization: BC_TOKEN </a:t>
            </a:r>
            <a:r>
              <a:rPr lang="en-US" sz="2400" b="1" i="1" dirty="0" err="1">
                <a:solidFill>
                  <a:srgbClr val="FF0000"/>
                </a:solidFill>
                <a:latin typeface="Source Code Pro"/>
                <a:cs typeface="Source Code Pro"/>
              </a:rPr>
              <a:t>Your_BC_TOKEN_HERE</a:t>
            </a:r>
            <a:r>
              <a:rPr lang="en-US" sz="2400" dirty="0">
                <a:latin typeface="Source Code Pro"/>
                <a:cs typeface="Source Code Pro"/>
              </a:rPr>
              <a:t>" \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--data 'name=</a:t>
            </a:r>
            <a:r>
              <a:rPr lang="en-US" sz="2400" dirty="0" err="1">
                <a:latin typeface="Source Code Pro"/>
                <a:cs typeface="Source Code Pro"/>
              </a:rPr>
              <a:t>SampleClient&amp;maximum_scope</a:t>
            </a:r>
            <a:r>
              <a:rPr lang="en-US" sz="2400" dirty="0">
                <a:latin typeface="Source Code Pro"/>
                <a:cs typeface="Source Code Pro"/>
              </a:rPr>
              <a:t>=[{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"identity": {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  "type": "video-cloud-account",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  "account-id": </a:t>
            </a:r>
            <a:r>
              <a:rPr lang="en-US" sz="2400" b="1" i="1" dirty="0">
                <a:solidFill>
                  <a:srgbClr val="FF0000"/>
                </a:solidFill>
                <a:latin typeface="Source Code Pro"/>
                <a:cs typeface="Source Code Pro"/>
              </a:rPr>
              <a:t>YOUR_ACCOUNT_ID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},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"operations": [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  "video-cloud/video/all"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]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}]' \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  <a:hlinkClick r:id="rId2"/>
              </a:rPr>
              <a:t>https://oauth.brightcove.com/v3/</a:t>
            </a:r>
            <a:r>
              <a:rPr lang="en-US" sz="2400" dirty="0" smtClean="0">
                <a:latin typeface="Source Code Pro"/>
                <a:cs typeface="Source Code Pro"/>
                <a:hlinkClick r:id="rId2"/>
              </a:rPr>
              <a:t>client_credentials</a:t>
            </a:r>
            <a:endParaRPr lang="en-US" sz="2400" dirty="0" smtClean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endParaRPr lang="en-US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Copy the </a:t>
            </a:r>
            <a:r>
              <a:rPr lang="en-US" dirty="0" err="1" smtClean="0"/>
              <a:t>client_id</a:t>
            </a:r>
            <a:r>
              <a:rPr lang="en-US" dirty="0" smtClean="0"/>
              <a:t> and </a:t>
            </a:r>
            <a:r>
              <a:rPr lang="en-US" dirty="0" err="1" smtClean="0"/>
              <a:t>client_secret</a:t>
            </a:r>
            <a:r>
              <a:rPr lang="en-US" dirty="0" smtClean="0"/>
              <a:t> and save them for use in the next exercise.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11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22949"/>
      </p:ext>
    </p:extLst>
  </p:cSld>
  <p:clrMapOvr>
    <a:masterClrMapping/>
  </p:clrMapOvr>
  <p:transition xmlns:p14="http://schemas.microsoft.com/office/powerpoint/2010/main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Make an </a:t>
            </a:r>
            <a:r>
              <a:rPr lang="en-US" smtClean="0"/>
              <a:t>API Call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568063"/>
      </p:ext>
    </p:extLst>
  </p:cSld>
  <p:clrMapOvr>
    <a:masterClrMapping/>
  </p:clrMapOvr>
  <p:transition xmlns:p14="http://schemas.microsoft.com/office/powerpoint/2010/main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Oauth</a:t>
            </a:r>
            <a:r>
              <a:rPr lang="en-US" dirty="0" smtClean="0"/>
              <a:t>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authentication system for </a:t>
            </a:r>
            <a:r>
              <a:rPr lang="en-US" dirty="0" err="1" smtClean="0"/>
              <a:t>RESTful</a:t>
            </a:r>
            <a:r>
              <a:rPr lang="en-US" dirty="0" smtClean="0"/>
              <a:t> APIs</a:t>
            </a:r>
          </a:p>
          <a:p>
            <a:r>
              <a:rPr lang="en-US" dirty="0" smtClean="0"/>
              <a:t>Used by Google, Twitter, etc.</a:t>
            </a:r>
          </a:p>
          <a:p>
            <a:r>
              <a:rPr lang="en-US" dirty="0" smtClean="0"/>
              <a:t>Used for all </a:t>
            </a:r>
            <a:r>
              <a:rPr lang="en-US" dirty="0" err="1" smtClean="0"/>
              <a:t>Brightcove’s</a:t>
            </a:r>
            <a:r>
              <a:rPr lang="en-US" dirty="0" smtClean="0"/>
              <a:t> new </a:t>
            </a:r>
            <a:r>
              <a:rPr lang="en-US" dirty="0" err="1" smtClean="0"/>
              <a:t>RESTful</a:t>
            </a:r>
            <a:r>
              <a:rPr lang="en-US" dirty="0" smtClean="0"/>
              <a:t> </a:t>
            </a:r>
            <a:r>
              <a:rPr lang="en-US" dirty="0" smtClean="0"/>
              <a:t>APIs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61"/>
      </p:ext>
    </p:extLst>
  </p:cSld>
  <p:clrMapOvr>
    <a:masterClrMapping/>
  </p:clrMapOvr>
  <p:transition xmlns:p14="http://schemas.microsoft.com/office/powerpoint/2010/main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There are several OAuth “flows”</a:t>
            </a:r>
          </a:p>
          <a:p>
            <a:r>
              <a:rPr lang="en-US" dirty="0" smtClean="0"/>
              <a:t>Brightcove currently uses one: the Client Credential flow</a:t>
            </a:r>
          </a:p>
          <a:p>
            <a:r>
              <a:rPr lang="en-US" dirty="0" err="1" smtClean="0"/>
              <a:t>OAuth</a:t>
            </a:r>
            <a:r>
              <a:rPr lang="en-US" dirty="0" smtClean="0"/>
              <a:t> Service accepts server-side calls only (no CORS)</a:t>
            </a:r>
            <a:endParaRPr lang="en-US" dirty="0" smtClean="0"/>
          </a:p>
          <a:p>
            <a:r>
              <a:rPr lang="en-US" dirty="0" smtClean="0"/>
              <a:t>How </a:t>
            </a:r>
            <a:r>
              <a:rPr lang="en-US" dirty="0" smtClean="0"/>
              <a:t>it works: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You get client credentials for some combination of API operations</a:t>
            </a:r>
          </a:p>
          <a:p>
            <a:pPr lvl="2"/>
            <a:r>
              <a:rPr lang="en-US" dirty="0" smtClean="0"/>
              <a:t>Use the OAuth UI or make an API call</a:t>
            </a:r>
          </a:p>
          <a:p>
            <a:pPr lvl="2"/>
            <a:r>
              <a:rPr lang="en-US" dirty="0" smtClean="0"/>
              <a:t>The credentials are a </a:t>
            </a:r>
            <a:r>
              <a:rPr lang="en-US" dirty="0" err="1" smtClean="0"/>
              <a:t>client_id</a:t>
            </a:r>
            <a:r>
              <a:rPr lang="en-US" dirty="0" smtClean="0"/>
              <a:t> and </a:t>
            </a:r>
            <a:r>
              <a:rPr lang="en-US" dirty="0" err="1" smtClean="0"/>
              <a:t>client_secret</a:t>
            </a:r>
            <a:endParaRPr lang="en-US" dirty="0" smtClean="0"/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You use the </a:t>
            </a:r>
            <a:r>
              <a:rPr lang="en-US" dirty="0" err="1" smtClean="0"/>
              <a:t>client_id</a:t>
            </a:r>
            <a:r>
              <a:rPr lang="en-US" dirty="0" smtClean="0"/>
              <a:t> and </a:t>
            </a:r>
            <a:r>
              <a:rPr lang="en-US" dirty="0" err="1" smtClean="0"/>
              <a:t>client_secret</a:t>
            </a:r>
            <a:r>
              <a:rPr lang="en-US" dirty="0" smtClean="0"/>
              <a:t> to get an </a:t>
            </a:r>
            <a:r>
              <a:rPr lang="en-US" dirty="0" err="1" smtClean="0"/>
              <a:t>access_token</a:t>
            </a:r>
            <a:r>
              <a:rPr lang="en-US" dirty="0" smtClean="0"/>
              <a:t> from the OAuth service</a:t>
            </a:r>
          </a:p>
          <a:p>
            <a:pPr lvl="2"/>
            <a:r>
              <a:rPr lang="en-US" dirty="0" err="1" smtClean="0"/>
              <a:t>access_tokens</a:t>
            </a:r>
            <a:r>
              <a:rPr lang="en-US" dirty="0" smtClean="0"/>
              <a:t> time out (currently in 5 minutes)</a:t>
            </a:r>
          </a:p>
          <a:p>
            <a:pPr lvl="2"/>
            <a:r>
              <a:rPr lang="en-US" dirty="0" smtClean="0"/>
              <a:t>The </a:t>
            </a:r>
            <a:r>
              <a:rPr lang="en-US" dirty="0" err="1" smtClean="0"/>
              <a:t>access_token</a:t>
            </a:r>
            <a:r>
              <a:rPr lang="en-US" dirty="0" smtClean="0"/>
              <a:t> is used to authenticate the API call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00123"/>
      </p:ext>
    </p:extLst>
  </p:cSld>
  <p:clrMapOvr>
    <a:masterClrMapping/>
  </p:clrMapOvr>
  <p:transition xmlns:p14="http://schemas.microsoft.com/office/powerpoint/2010/main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Credential Flow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8" name="Picture 7" descr="client-credentials-work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781" y="1597025"/>
            <a:ext cx="8587581" cy="73179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406981" y="2892425"/>
            <a:ext cx="4191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the basic logic for using </a:t>
            </a:r>
            <a:r>
              <a:rPr lang="en-US" dirty="0" err="1" smtClean="0"/>
              <a:t>Oauth</a:t>
            </a:r>
            <a:r>
              <a:rPr lang="en-US" dirty="0" smtClean="0"/>
              <a:t> with your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45306"/>
      </p:ext>
    </p:extLst>
  </p:cSld>
  <p:clrMapOvr>
    <a:masterClrMapping/>
  </p:clrMapOvr>
  <p:transition xmlns:p14="http://schemas.microsoft.com/office/powerpoint/2010/main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Diagram: One App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5" name="Picture 4" descr="SingleAp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81" y="1673225"/>
            <a:ext cx="10162032" cy="762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2382" y="3273425"/>
            <a:ext cx="4191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you just building one </a:t>
            </a:r>
            <a:r>
              <a:rPr lang="en-US" b="1" dirty="0" smtClean="0"/>
              <a:t>server-side </a:t>
            </a:r>
            <a:r>
              <a:rPr lang="en-US" dirty="0" smtClean="0"/>
              <a:t>app, build the logic for getting tokens into the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25163"/>
      </p:ext>
    </p:extLst>
  </p:cSld>
  <p:clrMapOvr>
    <a:masterClrMapping/>
  </p:clrMapOvr>
  <p:transition xmlns:p14="http://schemas.microsoft.com/office/powerpoint/2010/main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Diagram: Multiple Apps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6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5" name="Picture 4" descr="Prox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181" y="1597025"/>
            <a:ext cx="10162032" cy="762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53382" y="2892425"/>
            <a:ext cx="5334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you are going to create multiple apps or a client-side app that will access an API, centralize the logic for getting access tokens in one place; one way to do this is to build a proxy for the API calls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935481"/>
      </p:ext>
    </p:extLst>
  </p:cSld>
  <p:clrMapOvr>
    <a:masterClrMapping/>
  </p:clrMapOvr>
  <p:transition xmlns:p14="http://schemas.microsoft.com/office/powerpoint/2010/main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Getting Client Credentials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121479"/>
      </p:ext>
    </p:extLst>
  </p:cSld>
  <p:clrMapOvr>
    <a:masterClrMapping/>
  </p:clrMapOvr>
  <p:transition xmlns:p14="http://schemas.microsoft.com/office/powerpoint/2010/main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Access to the OAuth UI in Studio</a:t>
            </a:r>
          </a:p>
          <a:p>
            <a:pPr lvl="1"/>
            <a:r>
              <a:rPr lang="en-US" dirty="0" smtClean="0"/>
              <a:t>But note that not all API operations are there yet</a:t>
            </a:r>
          </a:p>
          <a:p>
            <a:r>
              <a:rPr lang="en-US" dirty="0" smtClean="0"/>
              <a:t>Alternatively, make an API call to the OAuth API</a:t>
            </a:r>
          </a:p>
          <a:p>
            <a:pPr lvl="1"/>
            <a:r>
              <a:rPr lang="en-US" dirty="0" smtClean="0"/>
              <a:t>You will need your BC_TOKEN</a:t>
            </a:r>
          </a:p>
          <a:p>
            <a:pPr lvl="1"/>
            <a:r>
              <a:rPr lang="en-US" dirty="0" smtClean="0"/>
              <a:t>You will also need the operations you </a:t>
            </a:r>
            <a:r>
              <a:rPr lang="en-US" smtClean="0"/>
              <a:t>want access to</a:t>
            </a:r>
            <a:endParaRPr lang="en-US" dirty="0" smtClean="0"/>
          </a:p>
          <a:p>
            <a:pPr lvl="1"/>
            <a:r>
              <a:rPr lang="en-US" dirty="0" smtClean="0"/>
              <a:t>Get the BC_TOKEN from browser cookies</a:t>
            </a:r>
          </a:p>
          <a:p>
            <a:pPr lvl="2"/>
            <a:r>
              <a:rPr lang="en-US" dirty="0" smtClean="0"/>
              <a:t>You must be in Studio</a:t>
            </a:r>
          </a:p>
          <a:p>
            <a:pPr lvl="2"/>
            <a:r>
              <a:rPr lang="en-US" dirty="0" smtClean="0"/>
              <a:t>You must be in the account you want to use the API on</a:t>
            </a:r>
          </a:p>
          <a:p>
            <a:r>
              <a:rPr lang="en-US" dirty="0" smtClean="0"/>
              <a:t>Save the </a:t>
            </a:r>
            <a:r>
              <a:rPr lang="en-US" dirty="0" err="1" smtClean="0"/>
              <a:t>client_id</a:t>
            </a:r>
            <a:r>
              <a:rPr lang="en-US" dirty="0" smtClean="0"/>
              <a:t> and </a:t>
            </a:r>
            <a:r>
              <a:rPr lang="en-US" dirty="0" err="1" smtClean="0"/>
              <a:t>client_secret</a:t>
            </a:r>
            <a:r>
              <a:rPr lang="en-US" dirty="0"/>
              <a:t> </a:t>
            </a:r>
            <a:r>
              <a:rPr lang="en-US" dirty="0" smtClean="0"/>
              <a:t>where you can find them!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8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9496"/>
      </p:ext>
    </p:extLst>
  </p:cSld>
  <p:clrMapOvr>
    <a:masterClrMapping/>
  </p:clrMapOvr>
  <p:transition xmlns:p14="http://schemas.microsoft.com/office/powerpoint/2010/main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Hands-on: Get Client Credentials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exercise, we will make a call to the </a:t>
            </a:r>
            <a:r>
              <a:rPr lang="en-US" dirty="0" err="1" smtClean="0"/>
              <a:t>OAuth</a:t>
            </a:r>
            <a:r>
              <a:rPr lang="en-US" dirty="0" smtClean="0"/>
              <a:t> API to get client credentials for the CMS API</a:t>
            </a:r>
          </a:p>
          <a:p>
            <a:r>
              <a:rPr lang="en-US" dirty="0" smtClean="0"/>
              <a:t>What you will need:</a:t>
            </a:r>
          </a:p>
          <a:p>
            <a:pPr lvl="1"/>
            <a:r>
              <a:rPr lang="en-US" dirty="0" smtClean="0"/>
              <a:t>Files for the exercises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http://files.brightcove.com</a:t>
            </a:r>
            <a:r>
              <a:rPr lang="en-US" dirty="0" smtClean="0">
                <a:hlinkClick r:id="rId2"/>
              </a:rPr>
              <a:t>/oauth-exercises.zip</a:t>
            </a:r>
            <a:endParaRPr lang="en-US" dirty="0" smtClean="0"/>
          </a:p>
          <a:p>
            <a:pPr lvl="1"/>
            <a:r>
              <a:rPr lang="en-US" dirty="0" smtClean="0"/>
              <a:t>A browser to access Studio</a:t>
            </a:r>
          </a:p>
          <a:p>
            <a:pPr lvl="1"/>
            <a:r>
              <a:rPr lang="en-US" dirty="0" smtClean="0"/>
              <a:t>Ability to run CURL commands (native on Macs; for Windows, </a:t>
            </a:r>
            <a:r>
              <a:rPr lang="en-US" dirty="0"/>
              <a:t>you can get these tools by installing </a:t>
            </a:r>
            <a:r>
              <a:rPr lang="en-US" dirty="0" err="1">
                <a:hlinkClick r:id="rId3"/>
              </a:rPr>
              <a:t>cygwin</a:t>
            </a:r>
            <a:r>
              <a:rPr lang="en-US" dirty="0"/>
              <a:t>. During the install you will be prompted for packages to install. Open the Net package, then check the curl option and then finish the installation</a:t>
            </a:r>
            <a:r>
              <a:rPr lang="en-US" dirty="0" smtClean="0"/>
              <a:t>.)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9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24498"/>
      </p:ext>
    </p:extLst>
  </p:cSld>
  <p:clrMapOvr>
    <a:masterClrMapping/>
  </p:clrMapOvr>
  <p:transition xmlns:p14="http://schemas.microsoft.com/office/powerpoint/2010/main">
    <p:fade/>
  </p:transition>
</p:sld>
</file>

<file path=ppt/theme/theme1.xml><?xml version="1.0" encoding="utf-8"?>
<a:theme xmlns:a="http://schemas.openxmlformats.org/drawingml/2006/main" name="BC-Template2014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BC-Template2014.potx</Template>
  <TotalTime>5556</TotalTime>
  <Words>731</Words>
  <Application>Microsoft Macintosh PowerPoint</Application>
  <PresentationFormat>Custom</PresentationFormat>
  <Paragraphs>100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BC-Template2014</vt:lpstr>
      <vt:lpstr>Brightcove Dark</vt:lpstr>
      <vt:lpstr>2014 Titles</vt:lpstr>
      <vt:lpstr>Product titles with tagline</vt:lpstr>
      <vt:lpstr>Products with no taglines</vt:lpstr>
      <vt:lpstr>Working with OAuth</vt:lpstr>
      <vt:lpstr>What is Oauth 2.0</vt:lpstr>
      <vt:lpstr>How does it work?</vt:lpstr>
      <vt:lpstr>Client Credential Flow</vt:lpstr>
      <vt:lpstr>Sequence Diagram: One App</vt:lpstr>
      <vt:lpstr>Sequence Diagram: Multiple Apps</vt:lpstr>
      <vt:lpstr>Getting Client Credentials</vt:lpstr>
      <vt:lpstr>What You Need</vt:lpstr>
      <vt:lpstr>Hands-on: Get Client Credentials</vt:lpstr>
      <vt:lpstr>Get Your BC_TOKEN </vt:lpstr>
      <vt:lpstr>Get Your Access Credentials</vt:lpstr>
      <vt:lpstr>Make an API Call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Kalpana Seshadri</cp:lastModifiedBy>
  <cp:revision>25</cp:revision>
  <dcterms:created xsi:type="dcterms:W3CDTF">2014-09-13T21:02:55Z</dcterms:created>
  <dcterms:modified xsi:type="dcterms:W3CDTF">2014-10-27T10:34:41Z</dcterms:modified>
</cp:coreProperties>
</file>

<file path=docProps/thumbnail.jpeg>
</file>